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79" r:id="rId7"/>
    <p:sldId id="280" r:id="rId8"/>
    <p:sldId id="281" r:id="rId9"/>
    <p:sldId id="286" r:id="rId10"/>
    <p:sldId id="282" r:id="rId11"/>
    <p:sldId id="283" r:id="rId12"/>
    <p:sldId id="284" r:id="rId13"/>
    <p:sldId id="285" r:id="rId14"/>
    <p:sldId id="262" r:id="rId15"/>
    <p:sldId id="266" r:id="rId16"/>
    <p:sldId id="273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4" d="100"/>
          <a:sy n="84" d="100"/>
        </p:scale>
        <p:origin x="96" y="154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4/1/2022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4/1/2022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/>
          <a:lstStyle/>
          <a:p>
            <a:r>
              <a:rPr lang="en-US" dirty="0"/>
              <a:t>NODE JS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878246"/>
            <a:ext cx="4925188" cy="3392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GROUP 4</a:t>
            </a:r>
          </a:p>
        </p:txBody>
      </p:sp>
      <p:pic>
        <p:nvPicPr>
          <p:cNvPr id="2050" name="Picture 2" descr="NodeJS - Deverion | Cộng đồng lập trình Việt Nam">
            <a:extLst>
              <a:ext uri="{FF2B5EF4-FFF2-40B4-BE49-F238E27FC236}">
                <a16:creationId xmlns:a16="http://schemas.microsoft.com/office/drawing/2014/main" id="{0F503FDA-A6AC-4396-89AA-B9044DB67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1" y="3897754"/>
            <a:ext cx="2593622" cy="259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7EF343-DB2E-4BAD-81C7-34CB86EBC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44066-1C7C-4ACC-A16E-6FEAB6F4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75F53F-81DA-4433-A91E-973AE2A64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22BBF-04B9-44F7-8441-F5DFF9A03ADD}"/>
              </a:ext>
            </a:extLst>
          </p:cNvPr>
          <p:cNvSpPr txBox="1"/>
          <p:nvPr/>
        </p:nvSpPr>
        <p:spPr>
          <a:xfrm>
            <a:off x="327378" y="474133"/>
            <a:ext cx="4963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4/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Tại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sao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nên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dùng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NodeJS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AB24B5-06BD-4C7D-9733-121B9E1D092D}"/>
              </a:ext>
            </a:extLst>
          </p:cNvPr>
          <p:cNvSpPr txBox="1"/>
          <p:nvPr/>
        </p:nvSpPr>
        <p:spPr>
          <a:xfrm>
            <a:off x="2004646" y="20398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25E530-22AD-43B0-92D7-630BF1540968}"/>
              </a:ext>
            </a:extLst>
          </p:cNvPr>
          <p:cNvSpPr txBox="1"/>
          <p:nvPr/>
        </p:nvSpPr>
        <p:spPr>
          <a:xfrm>
            <a:off x="492369" y="1056919"/>
            <a:ext cx="10682654" cy="558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Nodejs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có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thể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thỏa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mãn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mọi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nhu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cầu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lập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trình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phát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triển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ứng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dụng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Các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chuyên gia trong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lĩnh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vực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lập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trình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công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nghệ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khuyên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dùng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Nodejs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khi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phát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triển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các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ứng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dụng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như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Websocket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server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Fast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File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Upload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Client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Ad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Server,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Cloud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Services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RESTful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API,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Any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Real-time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Data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Application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,... </a:t>
            </a:r>
            <a:endParaRPr lang="en-US" sz="20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-  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Ngoài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ra,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Nodejs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còn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có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thể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: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Hỗ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trợ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thực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hiện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các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thao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tác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với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tập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tin như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tạo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mở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đóng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đọc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ghi,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xóa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,... ngay trong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lúc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truy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cập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vào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máy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chủ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Tạo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nội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dung cho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website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động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Thu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thập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dữ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liệu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theo yêu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cầu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Truy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vấn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thêm,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xóa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chỉnh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sửa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dữ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liệu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có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trong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hệ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cơ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sở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MongoDB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, Microsoft SQL Server,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PostgreSQL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và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MySQL</a:t>
            </a:r>
            <a:r>
              <a:rPr lang="vi-V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71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pic>
        <p:nvPicPr>
          <p:cNvPr id="7170" name="Picture 2" descr="Amazon">
            <a:extLst>
              <a:ext uri="{FF2B5EF4-FFF2-40B4-BE49-F238E27FC236}">
                <a16:creationId xmlns:a16="http://schemas.microsoft.com/office/drawing/2014/main" id="{E3B74797-CABD-4DD7-AE02-EA12827F3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77" y="267181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Bay Vietnam - Home | Facebook">
            <a:extLst>
              <a:ext uri="{FF2B5EF4-FFF2-40B4-BE49-F238E27FC236}">
                <a16:creationId xmlns:a16="http://schemas.microsoft.com/office/drawing/2014/main" id="{37464DB0-FF63-4571-A0C9-DD7AA7744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867" y="2671811"/>
            <a:ext cx="1828801" cy="18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icrosoft Việt Nam bổ nhiệm tân Tổng Giám Đốc – Trang Thông Tin">
            <a:extLst>
              <a:ext uri="{FF2B5EF4-FFF2-40B4-BE49-F238E27FC236}">
                <a16:creationId xmlns:a16="http://schemas.microsoft.com/office/drawing/2014/main" id="{E57D97B1-5E7F-4940-B0D0-BDEB3C18B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71810"/>
            <a:ext cx="1828801" cy="18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Paypal là gì - hướng dẫn tạo tài khoản Paypal">
            <a:extLst>
              <a:ext uri="{FF2B5EF4-FFF2-40B4-BE49-F238E27FC236}">
                <a16:creationId xmlns:a16="http://schemas.microsoft.com/office/drawing/2014/main" id="{B448BDB0-1EB3-4056-B480-B28660F3D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133" y="2778895"/>
            <a:ext cx="219017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+mn-ea"/>
                <a:cs typeface="+mn-cs"/>
              </a:rPr>
              <a:t>Đánh</a:t>
            </a: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err="1">
                <a:ea typeface="+mn-ea"/>
                <a:cs typeface="+mn-cs"/>
              </a:rPr>
              <a:t>giá</a:t>
            </a:r>
            <a:r>
              <a:rPr lang="en-US" dirty="0">
                <a:ea typeface="+mn-ea"/>
                <a:cs typeface="+mn-cs"/>
              </a:rPr>
              <a:t> Nodejs</a:t>
            </a:r>
            <a:endParaRPr lang="en-US" dirty="0"/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999D91A5-2E97-401C-8485-4C6A03228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11826" y="2502477"/>
            <a:ext cx="3975054" cy="426393"/>
          </a:xfrm>
        </p:spPr>
        <p:txBody>
          <a:bodyPr/>
          <a:lstStyle/>
          <a:p>
            <a:r>
              <a:rPr lang="vi-VN" dirty="0"/>
              <a:t>Ư</a:t>
            </a:r>
            <a:r>
              <a:rPr lang="en-ZA" dirty="0"/>
              <a:t>u </a:t>
            </a:r>
            <a:r>
              <a:rPr lang="en-ZA" dirty="0" err="1"/>
              <a:t>điểm</a:t>
            </a:r>
            <a:r>
              <a:rPr lang="en-ZA" dirty="0"/>
              <a:t>​</a:t>
            </a:r>
            <a:endParaRPr lang="en-US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A7D48779-F2E1-4699-AD47-17420A5B31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8746" y="2502477"/>
            <a:ext cx="3695653" cy="426393"/>
          </a:xfrm>
        </p:spPr>
        <p:txBody>
          <a:bodyPr/>
          <a:lstStyle/>
          <a:p>
            <a:r>
              <a:rPr lang="en-US" dirty="0" err="1"/>
              <a:t>Nhược</a:t>
            </a:r>
            <a:r>
              <a:rPr lang="en-US" dirty="0"/>
              <a:t> </a:t>
            </a:r>
            <a:r>
              <a:rPr lang="en-US" dirty="0" err="1"/>
              <a:t>điểm</a:t>
            </a:r>
            <a:endParaRPr lang="en-US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748B9A3-70BE-4930-994F-00EFCDA51C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811826" y="2881981"/>
            <a:ext cx="3975054" cy="3553987"/>
          </a:xfrm>
        </p:spPr>
        <p:txBody>
          <a:bodyPr>
            <a:no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tốc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nhanh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nhờ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chế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bất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đồng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(non-blocking).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nối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single-thread.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khả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Request/s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cùng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lúc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ngắn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effectLst/>
                <a:ea typeface="Helvetica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182CD3FA-FD64-4651-A9ED-984F79C86F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78746" y="2881982"/>
            <a:ext cx="3695653" cy="2966740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>
                <a:effectLst/>
                <a:ea typeface="Helvetica" panose="020B0604020202020204" pitchFamily="34" charset="0"/>
              </a:rPr>
              <a:t>Nodejs </a:t>
            </a:r>
            <a:r>
              <a:rPr lang="en-US" sz="1800" dirty="0" err="1">
                <a:effectLst/>
                <a:ea typeface="Helvetica" panose="020B0604020202020204" pitchFamily="34" charset="0"/>
              </a:rPr>
              <a:t>gây</a:t>
            </a:r>
            <a:r>
              <a:rPr lang="en-US" sz="1800" dirty="0">
                <a:effectLst/>
                <a:ea typeface="Helvetica" panose="020B0604020202020204" pitchFamily="34" charset="0"/>
              </a:rPr>
              <a:t> hao </a:t>
            </a:r>
            <a:r>
              <a:rPr lang="en-US" sz="1800" dirty="0" err="1">
                <a:effectLst/>
                <a:ea typeface="Helvetica" panose="020B0604020202020204" pitchFamily="34" charset="0"/>
              </a:rPr>
              <a:t>tốn</a:t>
            </a:r>
            <a:r>
              <a:rPr lang="en-US" sz="1800" dirty="0">
                <a:effectLst/>
                <a:ea typeface="Helvetica" panose="020B0604020202020204" pitchFamily="34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</a:rPr>
              <a:t>tài</a:t>
            </a:r>
            <a:r>
              <a:rPr lang="en-US" sz="1800" dirty="0">
                <a:effectLst/>
                <a:ea typeface="Helvetica" panose="020B0604020202020204" pitchFamily="34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</a:rPr>
              <a:t>nguyên</a:t>
            </a:r>
            <a:r>
              <a:rPr lang="en-US" sz="1800" dirty="0">
                <a:effectLst/>
                <a:ea typeface="Helvetica" panose="020B0604020202020204" pitchFamily="34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</a:rPr>
              <a:t>và</a:t>
            </a:r>
            <a:r>
              <a:rPr lang="en-US" sz="1800" dirty="0">
                <a:effectLst/>
                <a:ea typeface="Helvetica" panose="020B0604020202020204" pitchFamily="34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</a:rPr>
              <a:t>thời</a:t>
            </a:r>
            <a:r>
              <a:rPr lang="en-US" sz="1800" dirty="0">
                <a:effectLst/>
                <a:ea typeface="Helvetica" panose="020B0604020202020204" pitchFamily="34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</a:rPr>
              <a:t>gian</a:t>
            </a:r>
            <a:endParaRPr lang="en-US" sz="1800" dirty="0">
              <a:effectLst/>
              <a:ea typeface="Helvetica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effectLst/>
                <a:ea typeface="Helvetica" panose="020B0604020202020204" pitchFamily="34" charset="0"/>
              </a:rPr>
              <a:t>Nodejs so </a:t>
            </a:r>
            <a:r>
              <a:rPr lang="en-US" sz="1800" dirty="0" err="1">
                <a:effectLst/>
                <a:ea typeface="Helvetica" panose="020B0604020202020204" pitchFamily="34" charset="0"/>
              </a:rPr>
              <a:t>với</a:t>
            </a:r>
            <a:r>
              <a:rPr lang="en-US" sz="1800" dirty="0">
                <a:effectLst/>
                <a:ea typeface="Helvetica" panose="020B0604020202020204" pitchFamily="34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</a:rPr>
              <a:t>các</a:t>
            </a:r>
            <a:r>
              <a:rPr lang="en-US" sz="1800" dirty="0">
                <a:effectLst/>
                <a:ea typeface="Helvetica" panose="020B0604020202020204" pitchFamily="34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</a:rPr>
              <a:t>ngôn</a:t>
            </a:r>
            <a:r>
              <a:rPr lang="en-US" sz="1800" dirty="0">
                <a:effectLst/>
                <a:ea typeface="Helvetica" panose="020B0604020202020204" pitchFamily="34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</a:rPr>
              <a:t>ngữ</a:t>
            </a:r>
            <a:r>
              <a:rPr lang="en-US" sz="1800" dirty="0">
                <a:effectLst/>
                <a:ea typeface="Helvetica" panose="020B0604020202020204" pitchFamily="34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</a:rPr>
              <a:t>khác</a:t>
            </a:r>
            <a:r>
              <a:rPr lang="en-US" sz="1800" dirty="0">
                <a:effectLst/>
                <a:ea typeface="Helvetica" panose="020B0604020202020204" pitchFamily="34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</a:rPr>
              <a:t>như</a:t>
            </a:r>
            <a:r>
              <a:rPr lang="en-US" sz="1800" dirty="0">
                <a:effectLst/>
                <a:ea typeface="Helvetica" panose="020B0604020202020204" pitchFamily="34" charset="0"/>
              </a:rPr>
              <a:t> PHP, Ruby </a:t>
            </a:r>
            <a:r>
              <a:rPr lang="en-US" sz="1800" dirty="0" err="1">
                <a:effectLst/>
                <a:ea typeface="Helvetica" panose="020B0604020202020204" pitchFamily="34" charset="0"/>
              </a:rPr>
              <a:t>và</a:t>
            </a:r>
            <a:r>
              <a:rPr lang="en-US" sz="1800" dirty="0">
                <a:effectLst/>
                <a:ea typeface="Helvetica" panose="020B0604020202020204" pitchFamily="34" charset="0"/>
              </a:rPr>
              <a:t> Python </a:t>
            </a:r>
            <a:r>
              <a:rPr lang="en-US" sz="1800" dirty="0" err="1">
                <a:effectLst/>
                <a:ea typeface="Helvetica" panose="020B0604020202020204" pitchFamily="34" charset="0"/>
              </a:rPr>
              <a:t>sẽ</a:t>
            </a:r>
            <a:r>
              <a:rPr lang="en-US" sz="1800" dirty="0">
                <a:effectLst/>
                <a:ea typeface="Helvetica" panose="020B0604020202020204" pitchFamily="34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</a:rPr>
              <a:t>không</a:t>
            </a:r>
            <a:r>
              <a:rPr lang="en-US" sz="1800" dirty="0">
                <a:effectLst/>
                <a:ea typeface="Helvetica" panose="020B0604020202020204" pitchFamily="34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</a:rPr>
              <a:t>có</a:t>
            </a:r>
            <a:r>
              <a:rPr lang="en-US" sz="1800" dirty="0">
                <a:effectLst/>
                <a:ea typeface="Helvetica" panose="020B0604020202020204" pitchFamily="34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</a:rPr>
              <a:t>sự</a:t>
            </a:r>
            <a:r>
              <a:rPr lang="en-US" sz="1800" dirty="0">
                <a:effectLst/>
                <a:ea typeface="Helvetica" panose="020B0604020202020204" pitchFamily="34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</a:rPr>
              <a:t>chênh</a:t>
            </a:r>
            <a:r>
              <a:rPr lang="en-US" sz="1800" dirty="0">
                <a:effectLst/>
                <a:ea typeface="Helvetica" panose="020B0604020202020204" pitchFamily="34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</a:rPr>
              <a:t>lệch</a:t>
            </a:r>
            <a:r>
              <a:rPr lang="en-US" sz="1800" dirty="0">
                <a:effectLst/>
                <a:ea typeface="Helvetica" panose="020B0604020202020204" pitchFamily="34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</a:rPr>
              <a:t>quá</a:t>
            </a:r>
            <a:r>
              <a:rPr lang="en-US" sz="1800" dirty="0">
                <a:effectLst/>
                <a:ea typeface="Helvetica" panose="020B0604020202020204" pitchFamily="34" charset="0"/>
              </a:rPr>
              <a:t> </a:t>
            </a:r>
            <a:r>
              <a:rPr lang="en-US" sz="1800" dirty="0" err="1">
                <a:effectLst/>
                <a:ea typeface="Helvetica" panose="020B0604020202020204" pitchFamily="34" charset="0"/>
              </a:rPr>
              <a:t>nhiều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AFBC0-99E5-4C3F-8409-A641E29741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F23CBB-E21B-4E15-921E-9BC34BB9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uild="p"/>
      <p:bldP spid="6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ACCF9-0672-4707-BFAE-8EB35588C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1187753"/>
            <a:ext cx="7286604" cy="634323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 err="1"/>
              <a:t>Đóng</a:t>
            </a:r>
            <a:r>
              <a:rPr lang="en-US" noProof="0" dirty="0"/>
              <a:t> </a:t>
            </a:r>
            <a:r>
              <a:rPr lang="en-US" noProof="0" dirty="0" err="1"/>
              <a:t>góp</a:t>
            </a:r>
            <a:endParaRPr lang="en-US" noProof="0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6CEA7312-3725-4A0E-B001-3767172A4DE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18477" y="3263610"/>
            <a:ext cx="2118414" cy="332113"/>
          </a:xfrm>
        </p:spPr>
        <p:txBody>
          <a:bodyPr>
            <a:normAutofit fontScale="92500"/>
          </a:bodyPr>
          <a:lstStyle/>
          <a:p>
            <a:r>
              <a:rPr lang="en-US" dirty="0"/>
              <a:t>Nguyen </a:t>
            </a:r>
            <a:r>
              <a:rPr lang="en-US" dirty="0" err="1"/>
              <a:t>manh</a:t>
            </a:r>
            <a:r>
              <a:rPr lang="en-US" dirty="0"/>
              <a:t> tuan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9664E4E5-3D93-4509-9139-0A14B33A161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839016" y="3263610"/>
            <a:ext cx="2118414" cy="332113"/>
          </a:xfrm>
        </p:spPr>
        <p:txBody>
          <a:bodyPr/>
          <a:lstStyle/>
          <a:p>
            <a:r>
              <a:rPr lang="en-US" dirty="0"/>
              <a:t>Le </a:t>
            </a:r>
            <a:r>
              <a:rPr lang="en-US" dirty="0" err="1"/>
              <a:t>quoc</a:t>
            </a:r>
            <a:r>
              <a:rPr lang="en-US" dirty="0"/>
              <a:t> an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23299CC1-2C81-4E16-B7C6-F769B7F4A0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39016" y="5098599"/>
            <a:ext cx="2118414" cy="332113"/>
          </a:xfrm>
        </p:spPr>
        <p:txBody>
          <a:bodyPr>
            <a:normAutofit fontScale="92500"/>
          </a:bodyPr>
          <a:lstStyle/>
          <a:p>
            <a:r>
              <a:rPr lang="en-US" dirty="0"/>
              <a:t>Le </a:t>
            </a:r>
            <a:r>
              <a:rPr lang="en-US" dirty="0" err="1"/>
              <a:t>hoang</a:t>
            </a:r>
            <a:r>
              <a:rPr lang="en-US" dirty="0"/>
              <a:t> chi </a:t>
            </a:r>
            <a:r>
              <a:rPr lang="en-US" dirty="0" err="1"/>
              <a:t>nhan</a:t>
            </a:r>
            <a:endParaRPr lang="en-US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FABD1D4E-FC09-4F2B-8F17-AF98A13983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59513" y="3263900"/>
            <a:ext cx="2117725" cy="33178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Nguyen </a:t>
            </a:r>
            <a:r>
              <a:rPr lang="en-US" dirty="0" err="1"/>
              <a:t>trung</a:t>
            </a:r>
            <a:r>
              <a:rPr lang="en-US" dirty="0"/>
              <a:t> that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8FD47014-75C6-4E93-9095-F9CF10EFC23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59555" y="5098599"/>
            <a:ext cx="2118414" cy="33211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Tran dang tan </a:t>
            </a:r>
            <a:r>
              <a:rPr lang="en-US" dirty="0" err="1"/>
              <a:t>dat</a:t>
            </a:r>
            <a:endParaRPr lang="en-US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A8E83FE3-9E7E-4BCA-A0EC-6584A53C52A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680094" y="3263610"/>
            <a:ext cx="2118415" cy="332113"/>
          </a:xfrm>
        </p:spPr>
        <p:txBody>
          <a:bodyPr>
            <a:normAutofit/>
          </a:bodyPr>
          <a:lstStyle/>
          <a:p>
            <a:r>
              <a:rPr lang="en-US" dirty="0"/>
              <a:t>Nguyen </a:t>
            </a:r>
            <a:r>
              <a:rPr lang="en-US" dirty="0" err="1"/>
              <a:t>phuc</a:t>
            </a:r>
            <a:r>
              <a:rPr lang="en-US" dirty="0"/>
              <a:t> </a:t>
            </a:r>
            <a:r>
              <a:rPr lang="en-US" dirty="0" err="1"/>
              <a:t>hau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D5D4C-11E2-4F6B-B745-2C91B655D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33151-11E7-4418-96AB-ED268A7DD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126F8-D496-4E7C-A098-9020927A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124" name="Picture 4" descr="Có thể là ảnh chụp cận cảnh 1 người, cây và bầu trời">
            <a:extLst>
              <a:ext uri="{FF2B5EF4-FFF2-40B4-BE49-F238E27FC236}">
                <a16:creationId xmlns:a16="http://schemas.microsoft.com/office/drawing/2014/main" id="{AEBC7AD9-52AB-4414-9B9B-7527178D7D2C}"/>
              </a:ext>
            </a:extLst>
          </p:cNvPr>
          <p:cNvPicPr>
            <a:picLocks noGrp="1" noChangeAspect="1" noChangeArrowheads="1"/>
          </p:cNvPicPr>
          <p:nvPr>
            <p:ph type="pic" sz="quarter" idx="2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3" b="1405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D610305-9375-49A0-82C7-B25FBCFDCD7F}"/>
              </a:ext>
            </a:extLst>
          </p:cNvPr>
          <p:cNvPicPr>
            <a:picLocks noGrp="1" noChangeAspect="1" noChangeArrowheads="1"/>
          </p:cNvPicPr>
          <p:nvPr>
            <p:ph type="pic" sz="quarter" idx="4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1" b="1391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Không có mô tả ảnh.">
            <a:extLst>
              <a:ext uri="{FF2B5EF4-FFF2-40B4-BE49-F238E27FC236}">
                <a16:creationId xmlns:a16="http://schemas.microsoft.com/office/drawing/2014/main" id="{4B1518F1-AA8B-48C0-BA90-44C33BF821FB}"/>
              </a:ext>
            </a:extLst>
          </p:cNvPr>
          <p:cNvPicPr>
            <a:picLocks noGrp="1" noChangeAspect="1" noChangeArrowheads="1"/>
          </p:cNvPicPr>
          <p:nvPr>
            <p:ph type="pic" sz="quarter" idx="4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0" b="1394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Có thể là hình ảnh về 1 người, đang đứng, kính râm và trong nhà">
            <a:extLst>
              <a:ext uri="{FF2B5EF4-FFF2-40B4-BE49-F238E27FC236}">
                <a16:creationId xmlns:a16="http://schemas.microsoft.com/office/drawing/2014/main" id="{846B1BEF-C509-48CA-9BBF-FA53758889AD}"/>
              </a:ext>
            </a:extLst>
          </p:cNvPr>
          <p:cNvPicPr>
            <a:picLocks noGrp="1" noChangeAspect="1" noChangeArrowheads="1"/>
          </p:cNvPicPr>
          <p:nvPr>
            <p:ph type="pic" sz="quarter" idx="4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6" b="1428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Có thể là ảnh chụp cận cảnh một hoặc nhiều người, đàn ghi ta và ngoài trời">
            <a:extLst>
              <a:ext uri="{FF2B5EF4-FFF2-40B4-BE49-F238E27FC236}">
                <a16:creationId xmlns:a16="http://schemas.microsoft.com/office/drawing/2014/main" id="{7B6B3C8F-569B-49A2-8BBC-9042A4E41363}"/>
              </a:ext>
            </a:extLst>
          </p:cNvPr>
          <p:cNvPicPr>
            <a:picLocks noGrp="1" noChangeAspect="1" noChangeArrowheads="1"/>
          </p:cNvPicPr>
          <p:nvPr>
            <p:ph type="pic" sz="quarter" idx="4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0" b="1394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Tài khoản Anonymous nói bị hacker Việt tấn công là giả mạo? - Báo Người lao  động">
            <a:extLst>
              <a:ext uri="{FF2B5EF4-FFF2-40B4-BE49-F238E27FC236}">
                <a16:creationId xmlns:a16="http://schemas.microsoft.com/office/drawing/2014/main" id="{425D422B-5D74-45A5-B82C-DB6217979DEC}"/>
              </a:ext>
            </a:extLst>
          </p:cNvPr>
          <p:cNvPicPr>
            <a:picLocks noGrp="1" noChangeAspect="1" noChangeArrowheads="1"/>
          </p:cNvPicPr>
          <p:nvPr>
            <p:ph type="pic" sz="quarter" idx="46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2" r="659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7373C-60ED-4D61-ABA0-1169F14B3A3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DCF717-C4DC-46F7-BE1D-886A129A507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6A43203-60DC-4DEC-B541-16C39CA1B5B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B539EC5-F652-4760-A2C5-AEE9C7DFB11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5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oman looking at a screen with tiny writing and graphs floating">
            <a:extLst>
              <a:ext uri="{FF2B5EF4-FFF2-40B4-BE49-F238E27FC236}">
                <a16:creationId xmlns:a16="http://schemas.microsoft.com/office/drawing/2014/main" id="{A0A99AB3-33D7-48CE-8A78-BEB8D7179F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9E4131-A9F1-45A1-94C6-3C559ABBE9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7993" y="2689071"/>
            <a:ext cx="4567209" cy="2212496"/>
          </a:xfrm>
        </p:spPr>
        <p:txBody>
          <a:bodyPr/>
          <a:lstStyle/>
          <a:p>
            <a:pPr marL="285750" indent="-285750" algn="just">
              <a:buFontTx/>
              <a:buChar char="-"/>
            </a:pPr>
            <a:r>
              <a:rPr lang="en-US" dirty="0"/>
              <a:t>NodeJS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 </a:t>
            </a:r>
            <a:r>
              <a:rPr lang="en-US" dirty="0" err="1"/>
              <a:t>nhược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CPU</a:t>
            </a:r>
          </a:p>
          <a:p>
            <a:pPr marL="285750" indent="-285750" algn="just">
              <a:buFontTx/>
              <a:buChar char="-"/>
            </a:pP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endParaRPr lang="en-US" dirty="0"/>
          </a:p>
          <a:p>
            <a:pPr marL="285750" indent="-285750" algn="just">
              <a:buFontTx/>
              <a:buChar char="-"/>
            </a:pP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A33AC-E039-49B8-9D53-D790DEF7EB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637D303-3D91-4DF5-9E06-C9394D71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85FA840-9C16-45D8-8B50-7DC1A5DF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2" y="2326705"/>
            <a:ext cx="4114592" cy="2212496"/>
          </a:xfrm>
        </p:spPr>
        <p:txBody>
          <a:bodyPr/>
          <a:lstStyle/>
          <a:p>
            <a:r>
              <a:rPr lang="en-US" dirty="0"/>
              <a:t>GROUP 4​​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NODEJS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5230492" cy="2178263"/>
          </a:xfrm>
        </p:spPr>
        <p:txBody>
          <a:bodyPr>
            <a:noAutofit/>
          </a:bodyPr>
          <a:lstStyle/>
          <a:p>
            <a:r>
              <a:rPr lang="en-US" sz="1800" dirty="0"/>
              <a:t>1. </a:t>
            </a:r>
            <a:r>
              <a:rPr lang="en-US" sz="1800" dirty="0" err="1"/>
              <a:t>Khái</a:t>
            </a:r>
            <a:r>
              <a:rPr lang="en-US" sz="1800" dirty="0"/>
              <a:t> </a:t>
            </a:r>
            <a:r>
              <a:rPr lang="en-US" sz="1800" dirty="0" err="1"/>
              <a:t>niệm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2. </a:t>
            </a:r>
            <a:r>
              <a:rPr lang="en-US" sz="1800" dirty="0" err="1"/>
              <a:t>Kiến</a:t>
            </a:r>
            <a:r>
              <a:rPr lang="en-US" sz="1800" dirty="0"/>
              <a:t> </a:t>
            </a:r>
            <a:r>
              <a:rPr lang="en-US" sz="1800" dirty="0" err="1"/>
              <a:t>trúc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3. </a:t>
            </a:r>
            <a:r>
              <a:rPr lang="en-US" sz="1800" dirty="0" err="1"/>
              <a:t>Cơ</a:t>
            </a:r>
            <a:r>
              <a:rPr lang="en-US" sz="1800" dirty="0"/>
              <a:t> </a:t>
            </a:r>
            <a:r>
              <a:rPr lang="en-US" sz="1800" dirty="0" err="1"/>
              <a:t>chế</a:t>
            </a:r>
            <a:r>
              <a:rPr lang="en-US" sz="1800" dirty="0"/>
              <a:t> </a:t>
            </a:r>
            <a:r>
              <a:rPr lang="en-US" sz="1800" dirty="0" err="1"/>
              <a:t>hoạt</a:t>
            </a:r>
            <a:r>
              <a:rPr lang="en-US" sz="1800" dirty="0"/>
              <a:t> </a:t>
            </a:r>
            <a:r>
              <a:rPr lang="en-US" sz="1800" dirty="0" err="1"/>
              <a:t>động</a:t>
            </a:r>
            <a:br>
              <a:rPr lang="en-US" sz="1800" dirty="0"/>
            </a:br>
            <a:r>
              <a:rPr lang="en-US" sz="1800" dirty="0"/>
              <a:t>4. </a:t>
            </a:r>
            <a:r>
              <a:rPr lang="en-US" sz="1800" dirty="0" err="1"/>
              <a:t>Ứng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br>
              <a:rPr lang="en-US" sz="1800" dirty="0"/>
            </a:br>
            <a:r>
              <a:rPr lang="en-US" sz="1800" dirty="0"/>
              <a:t>5. </a:t>
            </a:r>
            <a:r>
              <a:rPr lang="en-US" sz="1800" dirty="0" err="1"/>
              <a:t>Ưu</a:t>
            </a:r>
            <a:r>
              <a:rPr lang="en-US" sz="1800" dirty="0"/>
              <a:t> – </a:t>
            </a:r>
            <a:r>
              <a:rPr lang="en-US" sz="1800" dirty="0" err="1"/>
              <a:t>Nhược</a:t>
            </a:r>
            <a:r>
              <a:rPr lang="en-US" sz="1800" dirty="0"/>
              <a:t> </a:t>
            </a:r>
            <a:r>
              <a:rPr lang="en-US" sz="1800" dirty="0" err="1"/>
              <a:t>điểm</a:t>
            </a:r>
            <a:br>
              <a:rPr lang="en-US" sz="1800" dirty="0"/>
            </a:br>
            <a:r>
              <a:rPr lang="en-US" sz="1800" dirty="0"/>
              <a:t>6. </a:t>
            </a:r>
            <a:r>
              <a:rPr lang="en-US" sz="1800" dirty="0" err="1"/>
              <a:t>Cài</a:t>
            </a:r>
            <a:r>
              <a:rPr lang="en-US" sz="1800" dirty="0"/>
              <a:t> </a:t>
            </a:r>
            <a:r>
              <a:rPr lang="en-US" sz="1800" dirty="0" err="1"/>
              <a:t>đặt</a:t>
            </a:r>
            <a:r>
              <a:rPr lang="en-US" sz="1800" dirty="0"/>
              <a:t> NodeJS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21/03/2022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Node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734C1C-71C9-4D36-9D54-BFDCC0171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1E8D5A-C14A-4D1A-842A-EEA2AB00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4FA51-9451-453F-BDBF-39D3DBE4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0D1E778-2279-4891-906B-689E5703C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1/ </a:t>
            </a: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endParaRPr lang="en-US" dirty="0"/>
          </a:p>
        </p:txBody>
      </p:sp>
      <p:pic>
        <p:nvPicPr>
          <p:cNvPr id="1028" name="Picture 4" descr="Alejandro Dev">
            <a:extLst>
              <a:ext uri="{FF2B5EF4-FFF2-40B4-BE49-F238E27FC236}">
                <a16:creationId xmlns:a16="http://schemas.microsoft.com/office/drawing/2014/main" id="{AE0CA1CD-A691-4034-A3E2-B4F43AD85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547" y="1897921"/>
            <a:ext cx="4954411" cy="284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9A9F29-2382-4FE7-90CE-4B9FF71479E2}"/>
              </a:ext>
            </a:extLst>
          </p:cNvPr>
          <p:cNvSpPr txBox="1"/>
          <p:nvPr/>
        </p:nvSpPr>
        <p:spPr>
          <a:xfrm>
            <a:off x="539042" y="2828835"/>
            <a:ext cx="53114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vi-VN" dirty="0">
                <a:solidFill>
                  <a:schemeClr val="bg1"/>
                </a:solidFill>
              </a:rPr>
              <a:t>Node.js </a:t>
            </a:r>
            <a:r>
              <a:rPr lang="vi-VN" dirty="0" err="1">
                <a:solidFill>
                  <a:schemeClr val="bg1"/>
                </a:solidFill>
              </a:rPr>
              <a:t>là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một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nền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tảng</a:t>
            </a:r>
            <a:r>
              <a:rPr lang="vi-VN" dirty="0">
                <a:solidFill>
                  <a:schemeClr val="bg1"/>
                </a:solidFill>
              </a:rPr>
              <a:t> (</a:t>
            </a:r>
            <a:r>
              <a:rPr lang="vi-VN" dirty="0" err="1">
                <a:solidFill>
                  <a:schemeClr val="bg1"/>
                </a:solidFill>
              </a:rPr>
              <a:t>Platform</a:t>
            </a:r>
            <a:r>
              <a:rPr lang="vi-VN" dirty="0">
                <a:solidFill>
                  <a:schemeClr val="bg1"/>
                </a:solidFill>
              </a:rPr>
              <a:t>) </a:t>
            </a:r>
            <a:r>
              <a:rPr lang="vi-VN" dirty="0" err="1">
                <a:solidFill>
                  <a:schemeClr val="bg1"/>
                </a:solidFill>
              </a:rPr>
              <a:t>phát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triển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độc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lập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được</a:t>
            </a:r>
            <a:r>
              <a:rPr lang="vi-VN" dirty="0">
                <a:solidFill>
                  <a:schemeClr val="bg1"/>
                </a:solidFill>
              </a:rPr>
              <a:t> xây </a:t>
            </a:r>
            <a:r>
              <a:rPr lang="vi-VN" dirty="0" err="1">
                <a:solidFill>
                  <a:schemeClr val="bg1"/>
                </a:solidFill>
              </a:rPr>
              <a:t>dựng</a:t>
            </a:r>
            <a:r>
              <a:rPr lang="vi-VN" dirty="0">
                <a:solidFill>
                  <a:schemeClr val="bg1"/>
                </a:solidFill>
              </a:rPr>
              <a:t> ở trên </a:t>
            </a:r>
            <a:r>
              <a:rPr lang="vi-VN" dirty="0" err="1">
                <a:solidFill>
                  <a:schemeClr val="bg1"/>
                </a:solidFill>
              </a:rPr>
              <a:t>Javascript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Runtime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của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Chrome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vi-VN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Node.Js</a:t>
            </a:r>
            <a:r>
              <a:rPr lang="vi-VN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là</a:t>
            </a:r>
            <a:r>
              <a:rPr lang="vi-VN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môi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trường</a:t>
            </a:r>
            <a:r>
              <a:rPr lang="vi-VN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máy</a:t>
            </a:r>
            <a:r>
              <a:rPr lang="vi-VN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chủ</a:t>
            </a:r>
            <a:r>
              <a:rPr lang="vi-VN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mã</a:t>
            </a:r>
            <a:r>
              <a:rPr lang="vi-VN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nguồn</a:t>
            </a:r>
            <a:r>
              <a:rPr lang="vi-VN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mở</a:t>
            </a:r>
            <a:endParaRPr lang="en-US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vi-VN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Node.js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sử</a:t>
            </a:r>
            <a:r>
              <a:rPr lang="vi-VN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dụng</a:t>
            </a:r>
            <a:r>
              <a:rPr lang="vi-VN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javascript</a:t>
            </a:r>
            <a:r>
              <a:rPr lang="vi-VN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để</a:t>
            </a:r>
            <a:r>
              <a:rPr lang="vi-VN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chạy</a:t>
            </a:r>
            <a:r>
              <a:rPr lang="vi-VN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trên môi </a:t>
            </a:r>
            <a:r>
              <a:rPr lang="vi-VN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trường</a:t>
            </a:r>
            <a:r>
              <a:rPr lang="vi-VN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Server</a:t>
            </a:r>
            <a:endParaRPr lang="en-US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Ra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đời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năm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2009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3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7EF343-DB2E-4BAD-81C7-34CB86EBC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44066-1C7C-4ACC-A16E-6FEAB6F4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75F53F-81DA-4433-A91E-973AE2A64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52D16C-8AA5-4FFF-A273-86F2CBC2D7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530" y="1080134"/>
            <a:ext cx="11303913" cy="5140044"/>
          </a:xfrm>
        </p:spPr>
        <p:txBody>
          <a:bodyPr/>
          <a:lstStyle/>
          <a:p>
            <a:pPr marL="342900" indent="-342900" algn="just">
              <a:buFontTx/>
              <a:buChar char="-"/>
            </a:pP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Node.js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không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chỉ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được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viết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bằng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Javascript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mà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được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viết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 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bằng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c ++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và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cả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Javascript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để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có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thể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hoạt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động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chính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xác</a:t>
            </a:r>
            <a:endParaRPr lang="en-US" sz="2400" spc="-5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"/>
            </a:endParaRPr>
          </a:p>
          <a:p>
            <a:pPr algn="just"/>
            <a:r>
              <a:rPr lang="en-US" sz="2400" b="1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a. V8</a:t>
            </a:r>
          </a:p>
          <a:p>
            <a:pPr marL="342900" indent="-342900" algn="just">
              <a:buFontTx/>
              <a:buChar char="-"/>
            </a:pP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Node.js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được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xây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dựng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trên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 V8 engine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của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Google</a:t>
            </a:r>
          </a:p>
          <a:p>
            <a:pPr algn="just"/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b. LIBUV</a:t>
            </a:r>
          </a:p>
          <a:p>
            <a:pPr marL="342900" indent="-342900" algn="just">
              <a:buFontTx/>
              <a:buChar char="-"/>
            </a:pP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LIBUV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là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một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dependency node.js.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Nó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cung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cấp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cho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node.js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quyền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truy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cập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vào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hệ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điều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hành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máy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,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mạng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,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hệ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thống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tệp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và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hơn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thế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nữa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22BBF-04B9-44F7-8441-F5DFF9A03ADD}"/>
              </a:ext>
            </a:extLst>
          </p:cNvPr>
          <p:cNvSpPr txBox="1"/>
          <p:nvPr/>
        </p:nvSpPr>
        <p:spPr>
          <a:xfrm>
            <a:off x="327378" y="474133"/>
            <a:ext cx="4275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2/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Kiến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trúc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của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NodeJS</a:t>
            </a:r>
          </a:p>
        </p:txBody>
      </p:sp>
    </p:spTree>
    <p:extLst>
      <p:ext uri="{BB962C8B-B14F-4D97-AF65-F5344CB8AC3E}">
        <p14:creationId xmlns:p14="http://schemas.microsoft.com/office/powerpoint/2010/main" val="156196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7EF343-DB2E-4BAD-81C7-34CB86EBC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44066-1C7C-4ACC-A16E-6FEAB6F4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75F53F-81DA-4433-A91E-973AE2A64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52D16C-8AA5-4FFF-A273-86F2CBC2D7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530" y="1080134"/>
            <a:ext cx="11303913" cy="5140044"/>
          </a:xfrm>
        </p:spPr>
        <p:txBody>
          <a:bodyPr/>
          <a:lstStyle/>
          <a:p>
            <a:pPr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c. Event Loop</a:t>
            </a:r>
            <a:endParaRPr lang="en-US" sz="2400" spc="-5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"/>
              <a:cs typeface="Mangal" panose="02040503050203030202" pitchFamily="18" charset="0"/>
            </a:endParaRP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Event Loop 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chịu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trách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nhiệm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xử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lý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các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tác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vụ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đơn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giản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hơn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và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 Thread pool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quản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lý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các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tác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vụ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nặng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. </a:t>
            </a: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Eventloop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giúp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lập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trình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không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đồng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bộ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có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thể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thực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hiện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được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trong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Node.js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=&gt; 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Event Loop 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là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trái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tim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của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 Node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js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,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nó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làm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cho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 Node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hoàn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toàn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khác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biệt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với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các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ngôn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ngữ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 Back end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khác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22BBF-04B9-44F7-8441-F5DFF9A03ADD}"/>
              </a:ext>
            </a:extLst>
          </p:cNvPr>
          <p:cNvSpPr txBox="1"/>
          <p:nvPr/>
        </p:nvSpPr>
        <p:spPr>
          <a:xfrm>
            <a:off x="327378" y="474133"/>
            <a:ext cx="4275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2/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Kiến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trúc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của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NodeJS</a:t>
            </a:r>
          </a:p>
        </p:txBody>
      </p:sp>
    </p:spTree>
    <p:extLst>
      <p:ext uri="{BB962C8B-B14F-4D97-AF65-F5344CB8AC3E}">
        <p14:creationId xmlns:p14="http://schemas.microsoft.com/office/powerpoint/2010/main" val="199498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7EF343-DB2E-4BAD-81C7-34CB86EBC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44066-1C7C-4ACC-A16E-6FEAB6F4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75F53F-81DA-4433-A91E-973AE2A64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52D16C-8AA5-4FFF-A273-86F2CBC2D7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530" y="1080134"/>
            <a:ext cx="11303913" cy="5140044"/>
          </a:xfrm>
        </p:spPr>
        <p:txBody>
          <a:bodyPr/>
          <a:lstStyle/>
          <a:p>
            <a:pPr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c. Event Loop</a:t>
            </a:r>
            <a:endParaRPr lang="en-US" sz="2400" spc="-5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"/>
              <a:cs typeface="Mangal" panose="02040503050203030202" pitchFamily="18" charset="0"/>
            </a:endParaRPr>
          </a:p>
          <a:p>
            <a:pPr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Ví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dụ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: </a:t>
            </a:r>
            <a:r>
              <a:rPr lang="vi-VN" sz="2400" b="0" i="0" dirty="0" err="1">
                <a:solidFill>
                  <a:schemeClr val="bg1"/>
                </a:solidFill>
                <a:effectLst/>
                <a:latin typeface="-apple-system"/>
              </a:rPr>
              <a:t>Có</a:t>
            </a:r>
            <a:r>
              <a:rPr lang="vi-VN" sz="2400" b="0" i="0" dirty="0">
                <a:solidFill>
                  <a:schemeClr val="bg1"/>
                </a:solidFill>
                <a:effectLst/>
                <a:latin typeface="-apple-system"/>
              </a:rPr>
              <a:t> 5 </a:t>
            </a:r>
            <a:r>
              <a:rPr lang="vi-VN" sz="2400" b="0" i="0" dirty="0" err="1">
                <a:solidFill>
                  <a:schemeClr val="bg1"/>
                </a:solidFill>
                <a:effectLst/>
                <a:latin typeface="-apple-system"/>
              </a:rPr>
              <a:t>request</a:t>
            </a:r>
            <a:r>
              <a:rPr lang="vi-VN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vi-VN" sz="2400" b="0" i="0" dirty="0" err="1">
                <a:solidFill>
                  <a:schemeClr val="bg1"/>
                </a:solidFill>
                <a:effectLst/>
                <a:latin typeface="-apple-system"/>
              </a:rPr>
              <a:t>tới</a:t>
            </a:r>
            <a:r>
              <a:rPr lang="vi-VN" sz="2400" b="0" i="0" dirty="0">
                <a:solidFill>
                  <a:schemeClr val="bg1"/>
                </a:solidFill>
                <a:effectLst/>
                <a:latin typeface="-apple-system"/>
              </a:rPr>
              <a:t>, </a:t>
            </a:r>
            <a:r>
              <a:rPr lang="vi-VN" sz="2400" b="0" i="0" dirty="0" err="1">
                <a:solidFill>
                  <a:schemeClr val="bg1"/>
                </a:solidFill>
                <a:effectLst/>
                <a:latin typeface="-apple-system"/>
              </a:rPr>
              <a:t>mỗi</a:t>
            </a:r>
            <a:r>
              <a:rPr lang="vi-VN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vi-VN" sz="2400" b="0" i="0" dirty="0" err="1">
                <a:solidFill>
                  <a:schemeClr val="bg1"/>
                </a:solidFill>
                <a:effectLst/>
                <a:latin typeface="-apple-system"/>
              </a:rPr>
              <a:t>request</a:t>
            </a:r>
            <a:r>
              <a:rPr lang="vi-VN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vi-VN" sz="2400" b="0" i="0" dirty="0" err="1">
                <a:solidFill>
                  <a:schemeClr val="bg1"/>
                </a:solidFill>
                <a:effectLst/>
                <a:latin typeface="-apple-system"/>
              </a:rPr>
              <a:t>cần</a:t>
            </a:r>
            <a:r>
              <a:rPr lang="vi-VN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vi-VN" sz="2400" b="0" i="0" dirty="0" err="1">
                <a:solidFill>
                  <a:schemeClr val="bg1"/>
                </a:solidFill>
                <a:effectLst/>
                <a:latin typeface="-apple-system"/>
              </a:rPr>
              <a:t>cpu</a:t>
            </a:r>
            <a:r>
              <a:rPr lang="vi-VN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vi-VN" sz="2400" b="0" i="0" dirty="0" err="1">
                <a:solidFill>
                  <a:schemeClr val="bg1"/>
                </a:solidFill>
                <a:effectLst/>
                <a:latin typeface="-apple-system"/>
              </a:rPr>
              <a:t>xử</a:t>
            </a:r>
            <a:r>
              <a:rPr lang="vi-VN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vi-VN" sz="2400" b="0" i="0" dirty="0" err="1">
                <a:solidFill>
                  <a:schemeClr val="bg1"/>
                </a:solidFill>
                <a:effectLst/>
                <a:latin typeface="-apple-system"/>
              </a:rPr>
              <a:t>lý</a:t>
            </a:r>
            <a:r>
              <a:rPr lang="vi-VN" sz="2400" b="0" i="0" dirty="0">
                <a:solidFill>
                  <a:schemeClr val="bg1"/>
                </a:solidFill>
                <a:effectLst/>
                <a:latin typeface="-apple-system"/>
              </a:rPr>
              <a:t> 100ms, </a:t>
            </a:r>
            <a:r>
              <a:rPr lang="vi-VN" sz="2400" b="0" i="0" dirty="0" err="1">
                <a:solidFill>
                  <a:schemeClr val="bg1"/>
                </a:solidFill>
                <a:effectLst/>
                <a:latin typeface="-apple-system"/>
              </a:rPr>
              <a:t>rồi</a:t>
            </a:r>
            <a:r>
              <a:rPr lang="vi-VN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vi-VN" sz="2400" b="0" i="0" dirty="0" err="1">
                <a:solidFill>
                  <a:schemeClr val="bg1"/>
                </a:solidFill>
                <a:effectLst/>
                <a:latin typeface="-apple-system"/>
              </a:rPr>
              <a:t>gọi</a:t>
            </a:r>
            <a:r>
              <a:rPr lang="vi-VN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vi-VN" sz="2400" b="0" i="0" dirty="0" err="1">
                <a:solidFill>
                  <a:schemeClr val="bg1"/>
                </a:solidFill>
                <a:effectLst/>
                <a:latin typeface="-apple-system"/>
              </a:rPr>
              <a:t>tới</a:t>
            </a:r>
            <a:r>
              <a:rPr lang="vi-VN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vi-VN" sz="2400" b="0" i="0" dirty="0" err="1">
                <a:solidFill>
                  <a:schemeClr val="bg1"/>
                </a:solidFill>
                <a:effectLst/>
                <a:latin typeface="-apple-system"/>
              </a:rPr>
              <a:t>database</a:t>
            </a:r>
            <a:r>
              <a:rPr lang="vi-VN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vi-VN" sz="2400" b="0" i="0" dirty="0" err="1">
                <a:solidFill>
                  <a:schemeClr val="bg1"/>
                </a:solidFill>
                <a:effectLst/>
                <a:latin typeface="-apple-system"/>
              </a:rPr>
              <a:t>mất</a:t>
            </a:r>
            <a:r>
              <a:rPr lang="vi-VN" sz="2400" b="0" i="0" dirty="0">
                <a:solidFill>
                  <a:schemeClr val="bg1"/>
                </a:solidFill>
                <a:effectLst/>
                <a:latin typeface="-apple-system"/>
              </a:rPr>
              <a:t> 200ms </a:t>
            </a:r>
            <a:r>
              <a:rPr lang="vi-VN" sz="2400" b="0" i="0" dirty="0" err="1">
                <a:solidFill>
                  <a:schemeClr val="bg1"/>
                </a:solidFill>
                <a:effectLst/>
                <a:latin typeface="-apple-system"/>
              </a:rPr>
              <a:t>trước</a:t>
            </a:r>
            <a:r>
              <a:rPr lang="vi-VN" sz="2400" b="0" i="0" dirty="0">
                <a:solidFill>
                  <a:schemeClr val="bg1"/>
                </a:solidFill>
                <a:effectLst/>
                <a:latin typeface="-apple-system"/>
              </a:rPr>
              <a:t> khi </a:t>
            </a:r>
            <a:r>
              <a:rPr lang="vi-VN" sz="2400" b="0" i="0" dirty="0" err="1">
                <a:solidFill>
                  <a:schemeClr val="bg1"/>
                </a:solidFill>
                <a:effectLst/>
                <a:latin typeface="-apple-system"/>
              </a:rPr>
              <a:t>reponse</a:t>
            </a:r>
            <a:r>
              <a:rPr lang="vi-VN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vi-VN" sz="2400" b="0" i="0" dirty="0" err="1">
                <a:solidFill>
                  <a:schemeClr val="bg1"/>
                </a:solidFill>
                <a:effectLst/>
                <a:latin typeface="-apple-system"/>
              </a:rPr>
              <a:t>về</a:t>
            </a:r>
            <a:r>
              <a:rPr lang="vi-VN" sz="2400" b="0" i="0" dirty="0">
                <a:solidFill>
                  <a:schemeClr val="bg1"/>
                </a:solidFill>
                <a:effectLst/>
                <a:latin typeface="-apple-system"/>
              </a:rPr>
              <a:t> cho </a:t>
            </a:r>
            <a:r>
              <a:rPr lang="vi-VN" sz="2400" b="0" i="0" dirty="0" err="1">
                <a:solidFill>
                  <a:schemeClr val="bg1"/>
                </a:solidFill>
                <a:effectLst/>
                <a:latin typeface="-apple-system"/>
              </a:rPr>
              <a:t>client</a:t>
            </a:r>
            <a:r>
              <a:rPr lang="vi-VN" sz="2400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  <a:endParaRPr lang="en-US" sz="24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Với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 1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luồng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duy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nhất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,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chúng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 ta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sẽ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cần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tổng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cộng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thời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gian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là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 5 * 300ms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để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xử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lý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xong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cả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 5 request.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Hoặc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chúng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 ta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dùng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 5 thread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để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cùng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xử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lý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 5 request.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Tổng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cộng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mất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 300ms.</a:t>
            </a:r>
          </a:p>
          <a:p>
            <a:pPr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22BBF-04B9-44F7-8441-F5DFF9A03ADD}"/>
              </a:ext>
            </a:extLst>
          </p:cNvPr>
          <p:cNvSpPr txBox="1"/>
          <p:nvPr/>
        </p:nvSpPr>
        <p:spPr>
          <a:xfrm>
            <a:off x="327378" y="474133"/>
            <a:ext cx="4275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2/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Kiến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trúc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của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NodeJS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791386-7DD5-4EA2-A36E-2B4BD841E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469902"/>
            <a:ext cx="7142285" cy="225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16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7EF343-DB2E-4BAD-81C7-34CB86EBC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44066-1C7C-4ACC-A16E-6FEAB6F4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75F53F-81DA-4433-A91E-973AE2A64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52D16C-8AA5-4FFF-A273-86F2CBC2D7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530" y="1080134"/>
            <a:ext cx="11303913" cy="5140044"/>
          </a:xfrm>
        </p:spPr>
        <p:txBody>
          <a:bodyPr/>
          <a:lstStyle/>
          <a:p>
            <a:pPr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d. Thread Pool</a:t>
            </a: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Thread pool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cung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cấp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cho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chúng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ta 4 thread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bổ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sung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hoàn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toàn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tách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biệt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với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single thread 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trong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Event Loop</a:t>
            </a: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Event loop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sẽ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tải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bớt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các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tác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vụ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nặng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vào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Thread pool 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và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điều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này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diễn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ra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tự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</a:rPr>
              <a:t>động</a:t>
            </a: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22BBF-04B9-44F7-8441-F5DFF9A03ADD}"/>
              </a:ext>
            </a:extLst>
          </p:cNvPr>
          <p:cNvSpPr txBox="1"/>
          <p:nvPr/>
        </p:nvSpPr>
        <p:spPr>
          <a:xfrm>
            <a:off x="327378" y="474133"/>
            <a:ext cx="4275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2/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Kiến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trúc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của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NodeJS</a:t>
            </a:r>
          </a:p>
        </p:txBody>
      </p:sp>
    </p:spTree>
    <p:extLst>
      <p:ext uri="{BB962C8B-B14F-4D97-AF65-F5344CB8AC3E}">
        <p14:creationId xmlns:p14="http://schemas.microsoft.com/office/powerpoint/2010/main" val="92884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7EF343-DB2E-4BAD-81C7-34CB86EBC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44066-1C7C-4ACC-A16E-6FEAB6F4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75F53F-81DA-4433-A91E-973AE2A64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52D16C-8AA5-4FFF-A273-86F2CBC2D7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530" y="1080134"/>
            <a:ext cx="11303913" cy="5140044"/>
          </a:xfrm>
        </p:spPr>
        <p:txBody>
          <a:bodyPr/>
          <a:lstStyle/>
          <a:p>
            <a:pPr marL="0" marR="0">
              <a:lnSpc>
                <a:spcPct val="150000"/>
              </a:lnSpc>
              <a:spcAft>
                <a:spcPts val="1125"/>
              </a:spcAft>
            </a:pPr>
            <a:r>
              <a:rPr lang="en-U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e. </a:t>
            </a:r>
            <a:r>
              <a:rPr lang="en-US" sz="2400" b="1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Các</a:t>
            </a:r>
            <a:r>
              <a:rPr lang="en-US" sz="2400" b="1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 </a:t>
            </a:r>
            <a:r>
              <a:rPr lang="en-US" sz="2400" b="1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thư</a:t>
            </a:r>
            <a:r>
              <a:rPr lang="en-US" sz="2400" b="1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 </a:t>
            </a:r>
            <a:r>
              <a:rPr lang="en-US" sz="2400" b="1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viện</a:t>
            </a:r>
            <a:r>
              <a:rPr lang="en-US" sz="2400" b="1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 </a:t>
            </a:r>
            <a:r>
              <a:rPr lang="en-US" sz="2400" b="1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quan</a:t>
            </a:r>
            <a:r>
              <a:rPr lang="en-US" sz="2400" b="1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 </a:t>
            </a:r>
            <a:r>
              <a:rPr lang="en-US" sz="2400" b="1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trọng</a:t>
            </a:r>
            <a:r>
              <a:rPr lang="en-US" sz="2400" b="1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 </a:t>
            </a:r>
            <a:r>
              <a:rPr lang="en-US" sz="2400" b="1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khác</a:t>
            </a:r>
            <a:r>
              <a:rPr lang="en-US" sz="2400" b="1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Mangal" panose="02040503050203030202" pitchFamily="18" charset="0"/>
              </a:rPr>
              <a:t>:</a:t>
            </a:r>
            <a:br>
              <a:rPr lang="en-US" sz="2400" b="1" spc="-5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Mangal" panose="02040503050203030202" pitchFamily="18" charset="0"/>
              </a:rPr>
            </a:b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+ HTTP parser for parsing HTTP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0" marR="0">
              <a:lnSpc>
                <a:spcPct val="150000"/>
              </a:lnSpc>
              <a:spcAft>
                <a:spcPts val="1125"/>
              </a:spcAft>
            </a:pP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+ C-ARES for DNS queries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0" marR="0">
              <a:lnSpc>
                <a:spcPct val="150000"/>
              </a:lnSpc>
              <a:spcAft>
                <a:spcPts val="1125"/>
              </a:spcAft>
            </a:pP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+ OpenSSL for cryptography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0" marR="0">
              <a:lnSpc>
                <a:spcPct val="150000"/>
              </a:lnSpc>
              <a:spcAft>
                <a:spcPts val="1125"/>
              </a:spcAft>
            </a:pP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+ </a:t>
            </a:r>
            <a:r>
              <a:rPr lang="en-US" sz="2400" spc="-5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Zlib</a:t>
            </a:r>
            <a:r>
              <a:rPr lang="en-US" sz="2400" spc="-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"/>
                <a:cs typeface="Times New Roman" panose="02020603050405020304" pitchFamily="18" charset="0"/>
              </a:rPr>
              <a:t> for file compression</a:t>
            </a: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0" marR="0">
              <a:lnSpc>
                <a:spcPct val="150000"/>
              </a:lnSpc>
              <a:spcBef>
                <a:spcPts val="3000"/>
              </a:spcBef>
              <a:spcAft>
                <a:spcPts val="1500"/>
              </a:spcAft>
            </a:pPr>
            <a:endParaRPr lang="en-US" sz="2400" b="1" spc="-5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"/>
              <a:cs typeface="Mangal" panose="02040503050203030202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22BBF-04B9-44F7-8441-F5DFF9A03ADD}"/>
              </a:ext>
            </a:extLst>
          </p:cNvPr>
          <p:cNvSpPr txBox="1"/>
          <p:nvPr/>
        </p:nvSpPr>
        <p:spPr>
          <a:xfrm>
            <a:off x="327378" y="474133"/>
            <a:ext cx="4275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2/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Kiến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trúc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của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NodeJS</a:t>
            </a:r>
          </a:p>
        </p:txBody>
      </p:sp>
      <p:pic>
        <p:nvPicPr>
          <p:cNvPr id="3074" name="Picture 2" descr="4 Node.js Logging libraries which make sophisticated logging simpler |  Loggly">
            <a:extLst>
              <a:ext uri="{FF2B5EF4-FFF2-40B4-BE49-F238E27FC236}">
                <a16:creationId xmlns:a16="http://schemas.microsoft.com/office/drawing/2014/main" id="{1BF3BEE3-B9B4-4937-833C-ADEF0670B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293" y="1685842"/>
            <a:ext cx="6113150" cy="325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91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7EF343-DB2E-4BAD-81C7-34CB86EBC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44066-1C7C-4ACC-A16E-6FEAB6F4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75F53F-81DA-4433-A91E-973AE2A64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22BBF-04B9-44F7-8441-F5DFF9A03ADD}"/>
              </a:ext>
            </a:extLst>
          </p:cNvPr>
          <p:cNvSpPr txBox="1"/>
          <p:nvPr/>
        </p:nvSpPr>
        <p:spPr>
          <a:xfrm>
            <a:off x="327378" y="474133"/>
            <a:ext cx="571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3/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Cơ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chế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hoạt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động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của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NodeJS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ED17747-DE4C-4289-8DDB-110C26A52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68" y="1344306"/>
            <a:ext cx="10245855" cy="468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94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208</TotalTime>
  <Words>777</Words>
  <Application>Microsoft Office PowerPoint</Application>
  <PresentationFormat>Widescreen</PresentationFormat>
  <Paragraphs>103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-apple-system</vt:lpstr>
      <vt:lpstr>Posterama Bold</vt:lpstr>
      <vt:lpstr>SimSun</vt:lpstr>
      <vt:lpstr>Arial</vt:lpstr>
      <vt:lpstr>Bierstadt</vt:lpstr>
      <vt:lpstr>Calibri</vt:lpstr>
      <vt:lpstr>Courier New</vt:lpstr>
      <vt:lpstr>Open Sans</vt:lpstr>
      <vt:lpstr>Posterama</vt:lpstr>
      <vt:lpstr>Roboto</vt:lpstr>
      <vt:lpstr>Times New Roman</vt:lpstr>
      <vt:lpstr>Wingdings</vt:lpstr>
      <vt:lpstr>Office Theme</vt:lpstr>
      <vt:lpstr>NODE JS</vt:lpstr>
      <vt:lpstr>Tổng quan NODEJS</vt:lpstr>
      <vt:lpstr>1/ Khái niệm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Đang dùng</vt:lpstr>
      <vt:lpstr>Đánh giá Nodejs</vt:lpstr>
      <vt:lpstr>Đóng góp</vt:lpstr>
      <vt:lpstr>Tổng kết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 JS</dc:title>
  <dc:creator>Tuấn Nguyễn</dc:creator>
  <cp:lastModifiedBy>Tuấn Nguyễn</cp:lastModifiedBy>
  <cp:revision>45</cp:revision>
  <dcterms:created xsi:type="dcterms:W3CDTF">2022-03-18T14:22:53Z</dcterms:created>
  <dcterms:modified xsi:type="dcterms:W3CDTF">2022-04-01T06:28:09Z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